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2C7A"/>
    <a:srgbClr val="B0B0FF"/>
    <a:srgbClr val="86BD3D"/>
    <a:srgbClr val="C6DBA0"/>
    <a:srgbClr val="EC9C2E"/>
    <a:srgbClr val="EEAF75"/>
    <a:srgbClr val="A91329"/>
    <a:srgbClr val="E2BFA8"/>
    <a:srgbClr val="32A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3"/>
    <p:restoredTop sz="94696"/>
  </p:normalViewPr>
  <p:slideViewPr>
    <p:cSldViewPr snapToGrid="0" snapToObjects="1">
      <p:cViewPr varScale="1">
        <p:scale>
          <a:sx n="43" d="100"/>
          <a:sy n="43" d="100"/>
        </p:scale>
        <p:origin x="251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42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99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57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33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3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794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951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8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5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79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044B2-061F-8140-A055-988C4877B347}" type="datetimeFigureOut">
              <a:rPr lang="en-US" smtClean="0"/>
              <a:t>5/9/2023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2EF2D-2950-5F46-8211-DC2906255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20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disability.co.uk/" TargetMode="External"/><Relationship Id="rId7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england.nhs.uk/coronavirus/wp-content/uploads/sites/52/2020/03/C0381-nhs-covid-19-grab-and-go-lda-form.pdf" TargetMode="External"/><Relationship Id="rId5" Type="http://schemas.openxmlformats.org/officeDocument/2006/relationships/hyperlink" Target="http://www.mencap.org.uk/gettingitright" TargetMode="External"/><Relationship Id="rId4" Type="http://schemas.openxmlformats.org/officeDocument/2006/relationships/hyperlink" Target="https://www.learningdisabilityengland.org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HP">
            <a:extLst>
              <a:ext uri="{FF2B5EF4-FFF2-40B4-BE49-F238E27FC236}">
                <a16:creationId xmlns:a16="http://schemas.microsoft.com/office/drawing/2014/main" id="{2AA4F43A-3707-9543-B518-20521F5E30A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49AB173-6248-1147-86CC-BE1ACF046247}"/>
              </a:ext>
            </a:extLst>
          </p:cNvPr>
          <p:cNvSpPr/>
          <p:nvPr/>
        </p:nvSpPr>
        <p:spPr>
          <a:xfrm>
            <a:off x="418733" y="1152586"/>
            <a:ext cx="6020533" cy="40524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E1A27AD4-6BFB-C646-B31D-C9EB46CE900B}"/>
              </a:ext>
            </a:extLst>
          </p:cNvPr>
          <p:cNvSpPr/>
          <p:nvPr/>
        </p:nvSpPr>
        <p:spPr>
          <a:xfrm>
            <a:off x="418733" y="5419786"/>
            <a:ext cx="6020533" cy="405246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E0DD96A-CEB7-AF47-A48A-BD69D8A87F07}"/>
              </a:ext>
            </a:extLst>
          </p:cNvPr>
          <p:cNvGrpSpPr/>
          <p:nvPr/>
        </p:nvGrpSpPr>
        <p:grpSpPr>
          <a:xfrm>
            <a:off x="688882" y="6367676"/>
            <a:ext cx="5480233" cy="2641600"/>
            <a:chOff x="882650" y="6383216"/>
            <a:chExt cx="5480233" cy="2641600"/>
          </a:xfrm>
        </p:grpSpPr>
        <p:pic>
          <p:nvPicPr>
            <p:cNvPr id="1033" name="Picture 9" descr="page1image3309611840">
              <a:extLst>
                <a:ext uri="{FF2B5EF4-FFF2-40B4-BE49-F238E27FC236}">
                  <a16:creationId xmlns:a16="http://schemas.microsoft.com/office/drawing/2014/main" id="{D9ADFDD3-335E-3041-AC77-D6D710ECDC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2650" y="6383216"/>
              <a:ext cx="2425700" cy="2641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page1image3309613552">
              <a:extLst>
                <a:ext uri="{FF2B5EF4-FFF2-40B4-BE49-F238E27FC236}">
                  <a16:creationId xmlns:a16="http://schemas.microsoft.com/office/drawing/2014/main" id="{EE6E8C0A-6ED0-2C48-9595-B760BE0A6A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4258" y="6637276"/>
              <a:ext cx="2944723" cy="59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1" descr="page1image3309614240">
              <a:extLst>
                <a:ext uri="{FF2B5EF4-FFF2-40B4-BE49-F238E27FC236}">
                  <a16:creationId xmlns:a16="http://schemas.microsoft.com/office/drawing/2014/main" id="{C2A85048-F490-E344-9979-8B147A658E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94258" y="7446016"/>
              <a:ext cx="29591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page1image3309614992">
              <a:extLst>
                <a:ext uri="{FF2B5EF4-FFF2-40B4-BE49-F238E27FC236}">
                  <a16:creationId xmlns:a16="http://schemas.microsoft.com/office/drawing/2014/main" id="{6562ED62-388E-4F4C-893D-5C832A2A16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4100" y="8200781"/>
              <a:ext cx="2273300" cy="698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7" name="Picture 13" descr="page1image3309617696">
              <a:extLst>
                <a:ext uri="{FF2B5EF4-FFF2-40B4-BE49-F238E27FC236}">
                  <a16:creationId xmlns:a16="http://schemas.microsoft.com/office/drawing/2014/main" id="{1DDB7D9A-43AA-084C-B4C9-99BAB47C38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3783" y="8257656"/>
              <a:ext cx="2959100" cy="596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8" name="Picture 14" descr="page1image3309665616">
            <a:extLst>
              <a:ext uri="{FF2B5EF4-FFF2-40B4-BE49-F238E27FC236}">
                <a16:creationId xmlns:a16="http://schemas.microsoft.com/office/drawing/2014/main" id="{3E4C887F-F0E0-E945-86B1-B545963FB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82" y="2429565"/>
            <a:ext cx="3231399" cy="130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2D2494A4-4343-0249-B0EC-06FD0D2B0D6F}"/>
              </a:ext>
            </a:extLst>
          </p:cNvPr>
          <p:cNvSpPr/>
          <p:nvPr/>
        </p:nvSpPr>
        <p:spPr>
          <a:xfrm>
            <a:off x="4089400" y="1435100"/>
            <a:ext cx="2079715" cy="230279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32A5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F72414F-722E-E14E-A6CE-6C179046AF32}"/>
              </a:ext>
            </a:extLst>
          </p:cNvPr>
          <p:cNvSpPr txBox="1"/>
          <p:nvPr/>
        </p:nvSpPr>
        <p:spPr>
          <a:xfrm>
            <a:off x="688882" y="1320800"/>
            <a:ext cx="32369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This is my</a:t>
            </a:r>
          </a:p>
          <a:p>
            <a:r>
              <a:rPr lang="en-US" sz="3000" b="1" dirty="0">
                <a:solidFill>
                  <a:srgbClr val="C00000"/>
                </a:solidFill>
              </a:rPr>
              <a:t>Hospital Passport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93793A-049F-354D-871A-77F2F261AE56}"/>
              </a:ext>
            </a:extLst>
          </p:cNvPr>
          <p:cNvSpPr txBox="1"/>
          <p:nvPr/>
        </p:nvSpPr>
        <p:spPr>
          <a:xfrm>
            <a:off x="860332" y="3900054"/>
            <a:ext cx="528488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I understand that this passport is designed to help hospital staff care for me by giving them information about my needs. Please hang this passport on the end of my bed.</a:t>
            </a:r>
          </a:p>
          <a:p>
            <a:r>
              <a:rPr lang="en-GB" sz="1400" dirty="0"/>
              <a:t> </a:t>
            </a:r>
          </a:p>
          <a:p>
            <a:r>
              <a:rPr lang="en-GB" sz="1400" dirty="0"/>
              <a:t>More detailed information can be found in my care plan.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ED9BACF-1B60-ED4E-99F8-FC0772987BF5}"/>
              </a:ext>
            </a:extLst>
          </p:cNvPr>
          <p:cNvSpPr txBox="1"/>
          <p:nvPr/>
        </p:nvSpPr>
        <p:spPr>
          <a:xfrm>
            <a:off x="758732" y="2488104"/>
            <a:ext cx="1336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My name is: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49660DE-10E1-7949-B013-9A02C0D7FEAF}"/>
              </a:ext>
            </a:extLst>
          </p:cNvPr>
          <p:cNvSpPr txBox="1"/>
          <p:nvPr/>
        </p:nvSpPr>
        <p:spPr>
          <a:xfrm>
            <a:off x="786558" y="5570566"/>
            <a:ext cx="5284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Nursing and medical staff please look at my passport before you do any interventions with me.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C691508-567D-224E-9506-900EA8BFB40E}"/>
              </a:ext>
            </a:extLst>
          </p:cNvPr>
          <p:cNvSpPr txBox="1"/>
          <p:nvPr/>
        </p:nvSpPr>
        <p:spPr>
          <a:xfrm>
            <a:off x="4721103" y="1435100"/>
            <a:ext cx="744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7F98436-FD9F-0E4F-874F-8B4CD8573A57}"/>
              </a:ext>
            </a:extLst>
          </p:cNvPr>
          <p:cNvSpPr txBox="1"/>
          <p:nvPr/>
        </p:nvSpPr>
        <p:spPr>
          <a:xfrm>
            <a:off x="3349896" y="6763483"/>
            <a:ext cx="2560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Things </a:t>
            </a:r>
            <a:r>
              <a:rPr lang="en-US" sz="1400" b="1" dirty="0"/>
              <a:t>you must </a:t>
            </a:r>
            <a:r>
              <a:rPr lang="en-US" sz="1400" dirty="0"/>
              <a:t>know about me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E345492-9BB6-BA4A-A90C-797DA4D9B86C}"/>
              </a:ext>
            </a:extLst>
          </p:cNvPr>
          <p:cNvSpPr txBox="1"/>
          <p:nvPr/>
        </p:nvSpPr>
        <p:spPr>
          <a:xfrm>
            <a:off x="3349896" y="7575037"/>
            <a:ext cx="2560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Things that are i</a:t>
            </a:r>
            <a:r>
              <a:rPr lang="en-US" sz="1400" b="1" dirty="0"/>
              <a:t>mportant</a:t>
            </a:r>
            <a:r>
              <a:rPr lang="en-US" sz="1400" dirty="0"/>
              <a:t> to me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A82E3F6-573C-BF42-9A23-21C6BA6DD608}"/>
              </a:ext>
            </a:extLst>
          </p:cNvPr>
          <p:cNvSpPr txBox="1"/>
          <p:nvPr/>
        </p:nvSpPr>
        <p:spPr>
          <a:xfrm>
            <a:off x="3349896" y="8380602"/>
            <a:ext cx="2560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My </a:t>
            </a:r>
            <a:r>
              <a:rPr lang="en-US" sz="1400" b="1" dirty="0"/>
              <a:t>likes</a:t>
            </a:r>
            <a:r>
              <a:rPr lang="en-US" sz="1400" dirty="0"/>
              <a:t> and </a:t>
            </a:r>
            <a:r>
              <a:rPr lang="en-US" sz="1400" b="1" dirty="0"/>
              <a:t>dislikes</a:t>
            </a:r>
          </a:p>
        </p:txBody>
      </p:sp>
    </p:spTree>
    <p:extLst>
      <p:ext uri="{BB962C8B-B14F-4D97-AF65-F5344CB8AC3E}">
        <p14:creationId xmlns:p14="http://schemas.microsoft.com/office/powerpoint/2010/main" val="3397149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B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46">
            <a:extLst>
              <a:ext uri="{FF2B5EF4-FFF2-40B4-BE49-F238E27FC236}">
                <a16:creationId xmlns:a16="http://schemas.microsoft.com/office/drawing/2014/main" id="{CA2E6A96-606A-5241-9784-21C7AB1F18EF}"/>
              </a:ext>
            </a:extLst>
          </p:cNvPr>
          <p:cNvSpPr/>
          <p:nvPr/>
        </p:nvSpPr>
        <p:spPr>
          <a:xfrm>
            <a:off x="281109" y="5031982"/>
            <a:ext cx="5332290" cy="21654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A913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9" name="Picture 1" descr="page2image3309329520">
            <a:extLst>
              <a:ext uri="{FF2B5EF4-FFF2-40B4-BE49-F238E27FC236}">
                <a16:creationId xmlns:a16="http://schemas.microsoft.com/office/drawing/2014/main" id="{9C7CE5AE-3FB1-364E-BE7B-9C499FCB2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109" y="732692"/>
            <a:ext cx="6295781" cy="9402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1FD57B84-870E-564F-8F91-7635222522BA}"/>
              </a:ext>
            </a:extLst>
          </p:cNvPr>
          <p:cNvGrpSpPr/>
          <p:nvPr/>
        </p:nvGrpSpPr>
        <p:grpSpPr>
          <a:xfrm>
            <a:off x="281110" y="2015497"/>
            <a:ext cx="6295781" cy="2826700"/>
            <a:chOff x="281109" y="2015497"/>
            <a:chExt cx="6295781" cy="2826700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20DB8D6-2742-7047-8E67-F03AD9BCD805}"/>
                </a:ext>
              </a:extLst>
            </p:cNvPr>
            <p:cNvSpPr/>
            <p:nvPr/>
          </p:nvSpPr>
          <p:spPr>
            <a:xfrm>
              <a:off x="281109" y="2015497"/>
              <a:ext cx="5332290" cy="28267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A9132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72" name="Picture 24" descr="page2image3268337360">
              <a:extLst>
                <a:ext uri="{FF2B5EF4-FFF2-40B4-BE49-F238E27FC236}">
                  <a16:creationId xmlns:a16="http://schemas.microsoft.com/office/drawing/2014/main" id="{EC034A65-69D9-FA45-99CB-4E611EF6CC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3290" y="2020341"/>
              <a:ext cx="863600" cy="571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3" name="Picture 25" descr="page2image3268318704">
              <a:extLst>
                <a:ext uri="{FF2B5EF4-FFF2-40B4-BE49-F238E27FC236}">
                  <a16:creationId xmlns:a16="http://schemas.microsoft.com/office/drawing/2014/main" id="{F89F2251-8429-1443-B759-7CE1674C04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3290" y="2770460"/>
              <a:ext cx="863600" cy="571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page2image3268311648">
              <a:extLst>
                <a:ext uri="{FF2B5EF4-FFF2-40B4-BE49-F238E27FC236}">
                  <a16:creationId xmlns:a16="http://schemas.microsoft.com/office/drawing/2014/main" id="{A53CB8F1-747B-BC4D-B333-DA66333016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3290" y="3520579"/>
              <a:ext cx="863600" cy="571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5" name="Picture 27" descr="page2image3268312352">
              <a:extLst>
                <a:ext uri="{FF2B5EF4-FFF2-40B4-BE49-F238E27FC236}">
                  <a16:creationId xmlns:a16="http://schemas.microsoft.com/office/drawing/2014/main" id="{E99DCDE9-CA53-5548-8E86-E88D30C9E2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3290" y="4270697"/>
              <a:ext cx="863600" cy="571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9B81D43-03DA-FF46-B533-D6B7659D050A}"/>
                </a:ext>
              </a:extLst>
            </p:cNvPr>
            <p:cNvSpPr txBox="1"/>
            <p:nvPr/>
          </p:nvSpPr>
          <p:spPr>
            <a:xfrm>
              <a:off x="431800" y="2205742"/>
              <a:ext cx="5181600" cy="24622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Name:</a:t>
              </a:r>
            </a:p>
            <a:p>
              <a:endParaRPr lang="en-GB" sz="1400" dirty="0"/>
            </a:p>
            <a:p>
              <a:r>
                <a:rPr lang="en-GB" sz="1400" dirty="0"/>
                <a:t>I like to be called: </a:t>
              </a:r>
            </a:p>
            <a:p>
              <a:endParaRPr lang="en-GB" sz="1400" dirty="0"/>
            </a:p>
            <a:p>
              <a:r>
                <a:rPr lang="en-GB" sz="1400" dirty="0"/>
                <a:t>NHS number:</a:t>
              </a:r>
            </a:p>
            <a:p>
              <a:endParaRPr lang="en-GB" sz="1400" dirty="0"/>
            </a:p>
            <a:p>
              <a:r>
                <a:rPr lang="en-GB" sz="1400" dirty="0"/>
                <a:t>Date of birth: </a:t>
              </a:r>
            </a:p>
            <a:p>
              <a:endParaRPr lang="en-GB" sz="1400" dirty="0"/>
            </a:p>
            <a:p>
              <a:r>
                <a:rPr lang="en-GB" sz="1400" dirty="0"/>
                <a:t>Address: </a:t>
              </a:r>
            </a:p>
            <a:p>
              <a:endParaRPr lang="en-GB" sz="1400" dirty="0"/>
            </a:p>
            <a:p>
              <a:r>
                <a:rPr lang="en-GB" sz="1400" dirty="0"/>
                <a:t>Telephone number: </a:t>
              </a:r>
            </a:p>
          </p:txBody>
        </p:sp>
      </p:grpSp>
      <p:pic>
        <p:nvPicPr>
          <p:cNvPr id="2077" name="Picture 29" descr="page2image3268384384">
            <a:extLst>
              <a:ext uri="{FF2B5EF4-FFF2-40B4-BE49-F238E27FC236}">
                <a16:creationId xmlns:a16="http://schemas.microsoft.com/office/drawing/2014/main" id="{AA6FE99A-F759-D94D-BF27-F9545F083A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3290" y="5695583"/>
            <a:ext cx="8636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7B10A4B7-BFA1-254C-AFBC-550BACCA0776}"/>
              </a:ext>
            </a:extLst>
          </p:cNvPr>
          <p:cNvSpPr txBox="1"/>
          <p:nvPr/>
        </p:nvSpPr>
        <p:spPr>
          <a:xfrm>
            <a:off x="431800" y="5191718"/>
            <a:ext cx="5181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If you need to contact someone who knows me really well, please contact my main carer. </a:t>
            </a:r>
          </a:p>
          <a:p>
            <a:endParaRPr lang="en-GB" sz="1400" dirty="0"/>
          </a:p>
          <a:p>
            <a:r>
              <a:rPr lang="en-GB" sz="1400" dirty="0"/>
              <a:t>Name of main carer: </a:t>
            </a:r>
          </a:p>
          <a:p>
            <a:endParaRPr lang="en-GB" sz="1400" dirty="0"/>
          </a:p>
          <a:p>
            <a:r>
              <a:rPr lang="en-GB" sz="1400" dirty="0"/>
              <a:t>Relationship to me: </a:t>
            </a:r>
          </a:p>
          <a:p>
            <a:endParaRPr lang="en-GB" sz="1400" dirty="0"/>
          </a:p>
          <a:p>
            <a:r>
              <a:rPr lang="en-GB" sz="1400" dirty="0"/>
              <a:t>Telephone number: </a:t>
            </a:r>
          </a:p>
        </p:txBody>
      </p: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758F3F2E-E826-144E-99CC-BCA047636F66}"/>
              </a:ext>
            </a:extLst>
          </p:cNvPr>
          <p:cNvSpPr/>
          <p:nvPr/>
        </p:nvSpPr>
        <p:spPr>
          <a:xfrm>
            <a:off x="281109" y="7387171"/>
            <a:ext cx="5332290" cy="109643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A913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7987939-8D48-D841-BD0B-53EE12972F29}"/>
              </a:ext>
            </a:extLst>
          </p:cNvPr>
          <p:cNvSpPr txBox="1"/>
          <p:nvPr/>
        </p:nvSpPr>
        <p:spPr>
          <a:xfrm>
            <a:off x="431799" y="7566054"/>
            <a:ext cx="518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Religion: </a:t>
            </a:r>
          </a:p>
          <a:p>
            <a:endParaRPr lang="en-GB" sz="1400" dirty="0"/>
          </a:p>
          <a:p>
            <a:r>
              <a:rPr lang="en-GB" sz="1400" dirty="0"/>
              <a:t>Ethnicity: </a:t>
            </a:r>
          </a:p>
        </p:txBody>
      </p:sp>
      <p:pic>
        <p:nvPicPr>
          <p:cNvPr id="2078" name="Picture 30" descr="page3image3311760208">
            <a:extLst>
              <a:ext uri="{FF2B5EF4-FFF2-40B4-BE49-F238E27FC236}">
                <a16:creationId xmlns:a16="http://schemas.microsoft.com/office/drawing/2014/main" id="{DF910EF2-291D-2A46-BF21-854C79F5E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089" y="7605186"/>
            <a:ext cx="863600" cy="66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ounded Rectangle 50">
            <a:extLst>
              <a:ext uri="{FF2B5EF4-FFF2-40B4-BE49-F238E27FC236}">
                <a16:creationId xmlns:a16="http://schemas.microsoft.com/office/drawing/2014/main" id="{1B26A965-CABC-EC44-BE3D-8CA07D0DA97E}"/>
              </a:ext>
            </a:extLst>
          </p:cNvPr>
          <p:cNvSpPr/>
          <p:nvPr/>
        </p:nvSpPr>
        <p:spPr>
          <a:xfrm>
            <a:off x="281109" y="8673387"/>
            <a:ext cx="5332290" cy="109643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A913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56A667B-39A6-BA43-A696-80AA0D756CE1}"/>
              </a:ext>
            </a:extLst>
          </p:cNvPr>
          <p:cNvSpPr txBox="1"/>
          <p:nvPr/>
        </p:nvSpPr>
        <p:spPr>
          <a:xfrm>
            <a:off x="431799" y="8852270"/>
            <a:ext cx="518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Normal weight: </a:t>
            </a:r>
          </a:p>
          <a:p>
            <a:endParaRPr lang="en-GB" sz="1400" dirty="0"/>
          </a:p>
          <a:p>
            <a:r>
              <a:rPr lang="en-GB" sz="1400" dirty="0"/>
              <a:t>GP name and phone number:</a:t>
            </a:r>
          </a:p>
        </p:txBody>
      </p:sp>
      <p:pic>
        <p:nvPicPr>
          <p:cNvPr id="2079" name="Picture 31" descr="page2image3268209184">
            <a:extLst>
              <a:ext uri="{FF2B5EF4-FFF2-40B4-BE49-F238E27FC236}">
                <a16:creationId xmlns:a16="http://schemas.microsoft.com/office/drawing/2014/main" id="{3662FDBB-DD8B-CA4E-8B6D-A65FF12F59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089" y="8799325"/>
            <a:ext cx="8636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80C4F8D4-D31B-5A4B-BCF6-28446EAFBF84}"/>
              </a:ext>
            </a:extLst>
          </p:cNvPr>
          <p:cNvSpPr txBox="1"/>
          <p:nvPr/>
        </p:nvSpPr>
        <p:spPr>
          <a:xfrm>
            <a:off x="552448" y="968314"/>
            <a:ext cx="5753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chemeClr val="bg1"/>
                </a:solidFill>
              </a:rPr>
              <a:t>Things you must know about me</a:t>
            </a:r>
          </a:p>
        </p:txBody>
      </p:sp>
    </p:spTree>
    <p:extLst>
      <p:ext uri="{BB962C8B-B14F-4D97-AF65-F5344CB8AC3E}">
        <p14:creationId xmlns:p14="http://schemas.microsoft.com/office/powerpoint/2010/main" val="3275271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BF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A8CF3554-3041-0744-9B59-FE9A524E8B45}"/>
              </a:ext>
            </a:extLst>
          </p:cNvPr>
          <p:cNvGrpSpPr/>
          <p:nvPr/>
        </p:nvGrpSpPr>
        <p:grpSpPr>
          <a:xfrm>
            <a:off x="281110" y="732692"/>
            <a:ext cx="6295781" cy="940202"/>
            <a:chOff x="281109" y="732692"/>
            <a:chExt cx="6295781" cy="940202"/>
          </a:xfrm>
        </p:grpSpPr>
        <p:pic>
          <p:nvPicPr>
            <p:cNvPr id="2049" name="Picture 1" descr="page2image3309329520">
              <a:extLst>
                <a:ext uri="{FF2B5EF4-FFF2-40B4-BE49-F238E27FC236}">
                  <a16:creationId xmlns:a16="http://schemas.microsoft.com/office/drawing/2014/main" id="{9C7CE5AE-3FB1-364E-BE7B-9C499FCB20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109" y="732692"/>
              <a:ext cx="6295781" cy="940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0C4F8D4-D31B-5A4B-BCF6-28446EAFBF84}"/>
                </a:ext>
              </a:extLst>
            </p:cNvPr>
            <p:cNvSpPr txBox="1"/>
            <p:nvPr/>
          </p:nvSpPr>
          <p:spPr>
            <a:xfrm>
              <a:off x="552448" y="968314"/>
              <a:ext cx="57531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Things you must know about me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013E9215-352E-FC49-A117-0157D9AB0D99}"/>
              </a:ext>
            </a:extLst>
          </p:cNvPr>
          <p:cNvGrpSpPr/>
          <p:nvPr/>
        </p:nvGrpSpPr>
        <p:grpSpPr>
          <a:xfrm>
            <a:off x="255710" y="2015497"/>
            <a:ext cx="6346580" cy="1171815"/>
            <a:chOff x="281109" y="2015497"/>
            <a:chExt cx="6346580" cy="1171815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20DB8D6-2742-7047-8E67-F03AD9BCD805}"/>
                </a:ext>
              </a:extLst>
            </p:cNvPr>
            <p:cNvSpPr/>
            <p:nvPr/>
          </p:nvSpPr>
          <p:spPr>
            <a:xfrm>
              <a:off x="281109" y="2015497"/>
              <a:ext cx="5332290" cy="117181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A9132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9B81D43-03DA-FF46-B533-D6B7659D050A}"/>
                </a:ext>
              </a:extLst>
            </p:cNvPr>
            <p:cNvSpPr txBox="1"/>
            <p:nvPr/>
          </p:nvSpPr>
          <p:spPr>
            <a:xfrm>
              <a:off x="431800" y="2205742"/>
              <a:ext cx="51816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How I communicate: </a:t>
              </a:r>
            </a:p>
            <a:p>
              <a:endParaRPr lang="en-GB" sz="1400" dirty="0"/>
            </a:p>
            <a:p>
              <a:r>
                <a:rPr lang="en-GB" sz="1400" dirty="0"/>
                <a:t>What language I speak: </a:t>
              </a:r>
            </a:p>
          </p:txBody>
        </p:sp>
        <p:pic>
          <p:nvPicPr>
            <p:cNvPr id="3075" name="Picture 3" descr="page3image3311764336">
              <a:extLst>
                <a:ext uri="{FF2B5EF4-FFF2-40B4-BE49-F238E27FC236}">
                  <a16:creationId xmlns:a16="http://schemas.microsoft.com/office/drawing/2014/main" id="{80C4BD5E-A228-4F48-85CF-273BC7E260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4089" y="2239848"/>
              <a:ext cx="863600" cy="66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3EDEFA9-7114-BE47-A534-10A286486E3A}"/>
              </a:ext>
            </a:extLst>
          </p:cNvPr>
          <p:cNvGrpSpPr/>
          <p:nvPr/>
        </p:nvGrpSpPr>
        <p:grpSpPr>
          <a:xfrm>
            <a:off x="255710" y="3377099"/>
            <a:ext cx="6346580" cy="2008950"/>
            <a:chOff x="281109" y="3377099"/>
            <a:chExt cx="6346580" cy="2008950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CA2E6A96-606A-5241-9784-21C7AB1F18EF}"/>
                </a:ext>
              </a:extLst>
            </p:cNvPr>
            <p:cNvSpPr/>
            <p:nvPr/>
          </p:nvSpPr>
          <p:spPr>
            <a:xfrm>
              <a:off x="281109" y="3377099"/>
              <a:ext cx="5332290" cy="200895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A9132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B10A4B7-BFA1-254C-AFBC-550BACCA0776}"/>
                </a:ext>
              </a:extLst>
            </p:cNvPr>
            <p:cNvSpPr txBox="1"/>
            <p:nvPr/>
          </p:nvSpPr>
          <p:spPr>
            <a:xfrm>
              <a:off x="431799" y="3587997"/>
              <a:ext cx="518160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Allergies: </a:t>
              </a:r>
            </a:p>
            <a:p>
              <a:endParaRPr lang="en-GB" sz="1400" dirty="0"/>
            </a:p>
            <a:p>
              <a:r>
                <a:rPr lang="en-GB" sz="1400" dirty="0"/>
                <a:t>Medication: </a:t>
              </a:r>
            </a:p>
            <a:p>
              <a:endParaRPr lang="en-GB" sz="1400" dirty="0"/>
            </a:p>
            <a:p>
              <a:r>
                <a:rPr lang="en-GB" sz="1400" dirty="0"/>
                <a:t>How I take medication (crushed tablets, injections, syrup):</a:t>
              </a:r>
            </a:p>
            <a:p>
              <a:endParaRPr lang="en-GB" sz="1400" dirty="0"/>
            </a:p>
            <a:p>
              <a:r>
                <a:rPr lang="en-GB" sz="1400" dirty="0"/>
                <a:t>Known medical conditions:  </a:t>
              </a:r>
            </a:p>
          </p:txBody>
        </p:sp>
        <p:pic>
          <p:nvPicPr>
            <p:cNvPr id="3076" name="Picture 4" descr="page3image3311771792">
              <a:extLst>
                <a:ext uri="{FF2B5EF4-FFF2-40B4-BE49-F238E27FC236}">
                  <a16:creationId xmlns:a16="http://schemas.microsoft.com/office/drawing/2014/main" id="{D94E31BA-6F28-AE43-AEBA-2AAA775FADA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4089" y="3587997"/>
              <a:ext cx="863600" cy="66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7" name="Picture 5" descr="page3image3311782144">
              <a:extLst>
                <a:ext uri="{FF2B5EF4-FFF2-40B4-BE49-F238E27FC236}">
                  <a16:creationId xmlns:a16="http://schemas.microsoft.com/office/drawing/2014/main" id="{3E6121A1-9192-3240-8FBF-4E5AE75721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4089" y="4490177"/>
              <a:ext cx="863600" cy="66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C4D0B08B-690A-934F-89A8-2B5607884111}"/>
              </a:ext>
            </a:extLst>
          </p:cNvPr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9" t="78513" r="61363" b="3205"/>
          <a:stretch/>
        </p:blipFill>
        <p:spPr>
          <a:xfrm>
            <a:off x="5259057" y="6683888"/>
            <a:ext cx="1209842" cy="1036721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0ACA3E52-9042-1A4E-96C0-23DC6BF04219}"/>
              </a:ext>
            </a:extLst>
          </p:cNvPr>
          <p:cNvGrpSpPr/>
          <p:nvPr/>
        </p:nvGrpSpPr>
        <p:grpSpPr>
          <a:xfrm>
            <a:off x="243009" y="5575836"/>
            <a:ext cx="6371982" cy="3905048"/>
            <a:chOff x="243009" y="5575836"/>
            <a:chExt cx="6371982" cy="3905048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FB83F72-CF7F-FF47-9BD8-23A01E96268B}"/>
                </a:ext>
              </a:extLst>
            </p:cNvPr>
            <p:cNvGrpSpPr/>
            <p:nvPr/>
          </p:nvGrpSpPr>
          <p:grpSpPr>
            <a:xfrm>
              <a:off x="243009" y="5575836"/>
              <a:ext cx="6371982" cy="3905048"/>
              <a:chOff x="255707" y="5575836"/>
              <a:chExt cx="6371982" cy="3905048"/>
            </a:xfrm>
          </p:grpSpPr>
          <p:sp>
            <p:nvSpPr>
              <p:cNvPr id="24" name="Rounded Rectangle 23">
                <a:extLst>
                  <a:ext uri="{FF2B5EF4-FFF2-40B4-BE49-F238E27FC236}">
                    <a16:creationId xmlns:a16="http://schemas.microsoft.com/office/drawing/2014/main" id="{54E7E09C-AD4E-B84F-AC82-DEB9659118F1}"/>
                  </a:ext>
                </a:extLst>
              </p:cNvPr>
              <p:cNvSpPr/>
              <p:nvPr/>
            </p:nvSpPr>
            <p:spPr>
              <a:xfrm>
                <a:off x="255707" y="5575836"/>
                <a:ext cx="6371982" cy="3905048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A9132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89880358-4367-7845-9BE2-655F314CE865}"/>
                  </a:ext>
                </a:extLst>
              </p:cNvPr>
              <p:cNvSpPr txBox="1"/>
              <p:nvPr/>
            </p:nvSpPr>
            <p:spPr>
              <a:xfrm>
                <a:off x="406397" y="5786734"/>
                <a:ext cx="6062501" cy="24622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Aids and equipment I use: </a:t>
                </a:r>
              </a:p>
              <a:p>
                <a:r>
                  <a:rPr lang="en-GB" sz="1400" dirty="0"/>
                  <a:t>(please circle) </a:t>
                </a:r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b="1" dirty="0"/>
                  <a:t>YES     NO	       YES     NO	    YES     NO	            YES    NO	           YES    NO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3B5D669-42CD-DD44-805C-8FEDF2925DB4}"/>
                </a:ext>
              </a:extLst>
            </p:cNvPr>
            <p:cNvGrpSpPr/>
            <p:nvPr/>
          </p:nvGrpSpPr>
          <p:grpSpPr>
            <a:xfrm>
              <a:off x="323850" y="6682518"/>
              <a:ext cx="6051378" cy="1121833"/>
              <a:chOff x="323850" y="6682518"/>
              <a:chExt cx="6051378" cy="1121833"/>
            </a:xfrm>
          </p:grpSpPr>
          <p:pic>
            <p:nvPicPr>
              <p:cNvPr id="26" name="Picture 25">
                <a:extLst>
                  <a:ext uri="{FF2B5EF4-FFF2-40B4-BE49-F238E27FC236}">
                    <a16:creationId xmlns:a16="http://schemas.microsoft.com/office/drawing/2014/main" id="{A2646069-B0E1-2A43-A42C-7EB0022F2223}"/>
                  </a:ext>
                </a:extLst>
              </p:cNvPr>
              <p:cNvPicPr/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29" t="59133" r="58875" b="22081"/>
              <a:stretch/>
            </p:blipFill>
            <p:spPr>
              <a:xfrm>
                <a:off x="3911180" y="6682518"/>
                <a:ext cx="1298074" cy="1065240"/>
              </a:xfrm>
              <a:prstGeom prst="rect">
                <a:avLst/>
              </a:prstGeom>
            </p:spPr>
          </p:pic>
          <p:pic>
            <p:nvPicPr>
              <p:cNvPr id="27" name="Picture 26">
                <a:extLst>
                  <a:ext uri="{FF2B5EF4-FFF2-40B4-BE49-F238E27FC236}">
                    <a16:creationId xmlns:a16="http://schemas.microsoft.com/office/drawing/2014/main" id="{61FD0B9C-8BCC-BD40-9614-BB758B7FD54D}"/>
                  </a:ext>
                </a:extLst>
              </p:cNvPr>
              <p:cNvPicPr/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29" t="38906" r="60006" b="41856"/>
              <a:stretch/>
            </p:blipFill>
            <p:spPr>
              <a:xfrm>
                <a:off x="2698338" y="6713488"/>
                <a:ext cx="1257968" cy="1090863"/>
              </a:xfrm>
              <a:prstGeom prst="rect">
                <a:avLst/>
              </a:prstGeom>
            </p:spPr>
          </p:pic>
          <p:pic>
            <p:nvPicPr>
              <p:cNvPr id="28" name="Picture 27">
                <a:extLst>
                  <a:ext uri="{FF2B5EF4-FFF2-40B4-BE49-F238E27FC236}">
                    <a16:creationId xmlns:a16="http://schemas.microsoft.com/office/drawing/2014/main" id="{8CCFBA20-30B4-1B4D-A750-17C7BB7821C0}"/>
                  </a:ext>
                </a:extLst>
              </p:cNvPr>
              <p:cNvPicPr/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29" t="27152" r="62041" b="62367"/>
              <a:stretch/>
            </p:blipFill>
            <p:spPr>
              <a:xfrm>
                <a:off x="1457954" y="7144947"/>
                <a:ext cx="1185779" cy="594000"/>
              </a:xfrm>
              <a:prstGeom prst="rect">
                <a:avLst/>
              </a:prstGeom>
            </p:spPr>
          </p:pic>
          <p:pic>
            <p:nvPicPr>
              <p:cNvPr id="29" name="Picture 28">
                <a:extLst>
                  <a:ext uri="{FF2B5EF4-FFF2-40B4-BE49-F238E27FC236}">
                    <a16:creationId xmlns:a16="http://schemas.microsoft.com/office/drawing/2014/main" id="{9D1A7C87-1192-0F40-9078-3EE56F6FBE1A}"/>
                  </a:ext>
                </a:extLst>
              </p:cNvPr>
              <p:cNvPicPr/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29" t="8106" r="65037" b="74201"/>
              <a:stretch/>
            </p:blipFill>
            <p:spPr>
              <a:xfrm>
                <a:off x="323850" y="6713488"/>
                <a:ext cx="1079500" cy="1003300"/>
              </a:xfrm>
              <a:prstGeom prst="rect">
                <a:avLst/>
              </a:prstGeom>
            </p:spPr>
          </p:pic>
          <p:pic>
            <p:nvPicPr>
              <p:cNvPr id="35" name="Picture 34">
                <a:extLst>
                  <a:ext uri="{FF2B5EF4-FFF2-40B4-BE49-F238E27FC236}">
                    <a16:creationId xmlns:a16="http://schemas.microsoft.com/office/drawing/2014/main" id="{430C57D2-9C60-374C-8C32-23EFF507AEBB}"/>
                  </a:ext>
                </a:extLst>
              </p:cNvPr>
              <p:cNvPicPr/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29" t="78513" r="61363" b="3205"/>
              <a:stretch/>
            </p:blipFill>
            <p:spPr>
              <a:xfrm>
                <a:off x="5165386" y="6721058"/>
                <a:ext cx="1209842" cy="1036721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686313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AF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4D91D406-F5B9-B641-9A5E-A731502B1571}"/>
              </a:ext>
            </a:extLst>
          </p:cNvPr>
          <p:cNvGrpSpPr/>
          <p:nvPr/>
        </p:nvGrpSpPr>
        <p:grpSpPr>
          <a:xfrm>
            <a:off x="69850" y="688363"/>
            <a:ext cx="6718300" cy="1003300"/>
            <a:chOff x="78497" y="688363"/>
            <a:chExt cx="6718300" cy="1003300"/>
          </a:xfrm>
        </p:grpSpPr>
        <p:pic>
          <p:nvPicPr>
            <p:cNvPr id="4099" name="Picture 3" descr="page4image3310928000">
              <a:extLst>
                <a:ext uri="{FF2B5EF4-FFF2-40B4-BE49-F238E27FC236}">
                  <a16:creationId xmlns:a16="http://schemas.microsoft.com/office/drawing/2014/main" id="{B6E8D18B-ACC8-C24F-B3B6-763A5BB64A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97" y="688363"/>
              <a:ext cx="6718300" cy="1003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0C4F8D4-D31B-5A4B-BCF6-28446EAFBF84}"/>
                </a:ext>
              </a:extLst>
            </p:cNvPr>
            <p:cNvSpPr txBox="1"/>
            <p:nvPr/>
          </p:nvSpPr>
          <p:spPr>
            <a:xfrm>
              <a:off x="552448" y="968314"/>
              <a:ext cx="57531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Things that are important to me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6688DB7-10ED-AA40-9A6B-C0A7F09D2527}"/>
              </a:ext>
            </a:extLst>
          </p:cNvPr>
          <p:cNvGrpSpPr/>
          <p:nvPr/>
        </p:nvGrpSpPr>
        <p:grpSpPr>
          <a:xfrm>
            <a:off x="235073" y="3812460"/>
            <a:ext cx="6387854" cy="1712523"/>
            <a:chOff x="281109" y="3812460"/>
            <a:chExt cx="6387854" cy="1712523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6F596FC-165E-944E-A775-4E013B6AF20D}"/>
                </a:ext>
              </a:extLst>
            </p:cNvPr>
            <p:cNvGrpSpPr/>
            <p:nvPr/>
          </p:nvGrpSpPr>
          <p:grpSpPr>
            <a:xfrm>
              <a:off x="281109" y="3812460"/>
              <a:ext cx="5332291" cy="1712523"/>
              <a:chOff x="281109" y="3298991"/>
              <a:chExt cx="5332291" cy="1712523"/>
            </a:xfrm>
          </p:grpSpPr>
          <p:sp>
            <p:nvSpPr>
              <p:cNvPr id="42" name="Rounded Rectangle 41">
                <a:extLst>
                  <a:ext uri="{FF2B5EF4-FFF2-40B4-BE49-F238E27FC236}">
                    <a16:creationId xmlns:a16="http://schemas.microsoft.com/office/drawing/2014/main" id="{99DA6E0A-7305-5149-8741-BA645B01BBF5}"/>
                  </a:ext>
                </a:extLst>
              </p:cNvPr>
              <p:cNvSpPr/>
              <p:nvPr/>
            </p:nvSpPr>
            <p:spPr>
              <a:xfrm>
                <a:off x="281109" y="3298991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7C2C361B-B1D6-1947-AB9F-90CC6833A8A3}"/>
                  </a:ext>
                </a:extLst>
              </p:cNvPr>
              <p:cNvSpPr txBox="1"/>
              <p:nvPr/>
            </p:nvSpPr>
            <p:spPr>
              <a:xfrm>
                <a:off x="431800" y="3489236"/>
                <a:ext cx="5181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How I communicate: </a:t>
                </a:r>
              </a:p>
              <a:p>
                <a:r>
                  <a:rPr lang="en-GB" sz="1400" dirty="0"/>
                  <a:t>(how I show my needs, feelings and emotions)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6D16960-1C24-274F-A470-3B0D6BE33A3D}"/>
                </a:ext>
              </a:extLst>
            </p:cNvPr>
            <p:cNvGrpSpPr/>
            <p:nvPr/>
          </p:nvGrpSpPr>
          <p:grpSpPr>
            <a:xfrm>
              <a:off x="5764089" y="4299389"/>
              <a:ext cx="904874" cy="738664"/>
              <a:chOff x="5764089" y="3790573"/>
              <a:chExt cx="904874" cy="738664"/>
            </a:xfrm>
          </p:grpSpPr>
          <p:sp>
            <p:nvSpPr>
              <p:cNvPr id="45" name="Rounded Rectangle 44">
                <a:extLst>
                  <a:ext uri="{FF2B5EF4-FFF2-40B4-BE49-F238E27FC236}">
                    <a16:creationId xmlns:a16="http://schemas.microsoft.com/office/drawing/2014/main" id="{83AA79B4-54B0-C345-9EA0-FD60F4B17190}"/>
                  </a:ext>
                </a:extLst>
              </p:cNvPr>
              <p:cNvSpPr/>
              <p:nvPr/>
            </p:nvSpPr>
            <p:spPr>
              <a:xfrm>
                <a:off x="5764089" y="3790573"/>
                <a:ext cx="904874" cy="738664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8" name="Picture 37">
                <a:extLst>
                  <a:ext uri="{FF2B5EF4-FFF2-40B4-BE49-F238E27FC236}">
                    <a16:creationId xmlns:a16="http://schemas.microsoft.com/office/drawing/2014/main" id="{BAFA5C0F-CC4A-4446-BC07-71B1B4309FDF}"/>
                  </a:ext>
                </a:extLst>
              </p:cNvPr>
              <p:cNvPicPr/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566" t="16826" r="53057" b="68035"/>
              <a:stretch/>
            </p:blipFill>
            <p:spPr>
              <a:xfrm>
                <a:off x="5897945" y="3839245"/>
                <a:ext cx="700405" cy="641319"/>
              </a:xfrm>
              <a:prstGeom prst="rect">
                <a:avLst/>
              </a:prstGeom>
            </p:spPr>
          </p:pic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F80B553-4FA4-E74B-8125-AB7BA87ECCB7}"/>
              </a:ext>
            </a:extLst>
          </p:cNvPr>
          <p:cNvGrpSpPr/>
          <p:nvPr/>
        </p:nvGrpSpPr>
        <p:grpSpPr>
          <a:xfrm>
            <a:off x="235073" y="5659581"/>
            <a:ext cx="6387854" cy="1712523"/>
            <a:chOff x="281109" y="5659581"/>
            <a:chExt cx="6387854" cy="1712523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9ACD0A1-BECD-BC41-AB2E-6FA449D09227}"/>
                </a:ext>
              </a:extLst>
            </p:cNvPr>
            <p:cNvGrpSpPr/>
            <p:nvPr/>
          </p:nvGrpSpPr>
          <p:grpSpPr>
            <a:xfrm>
              <a:off x="281109" y="5659581"/>
              <a:ext cx="5332291" cy="1712523"/>
              <a:chOff x="281109" y="5201759"/>
              <a:chExt cx="5332291" cy="1712523"/>
            </a:xfrm>
          </p:grpSpPr>
          <p:sp>
            <p:nvSpPr>
              <p:cNvPr id="62" name="Rounded Rectangle 61">
                <a:extLst>
                  <a:ext uri="{FF2B5EF4-FFF2-40B4-BE49-F238E27FC236}">
                    <a16:creationId xmlns:a16="http://schemas.microsoft.com/office/drawing/2014/main" id="{7E03D5FE-C466-5246-A5FC-325075E0438A}"/>
                  </a:ext>
                </a:extLst>
              </p:cNvPr>
              <p:cNvSpPr/>
              <p:nvPr/>
            </p:nvSpPr>
            <p:spPr>
              <a:xfrm>
                <a:off x="281109" y="5201759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1142358-C089-2749-9B3F-56812A256CEE}"/>
                  </a:ext>
                </a:extLst>
              </p:cNvPr>
              <p:cNvSpPr txBox="1"/>
              <p:nvPr/>
            </p:nvSpPr>
            <p:spPr>
              <a:xfrm>
                <a:off x="431800" y="5348339"/>
                <a:ext cx="5181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Safety needs:</a:t>
                </a:r>
              </a:p>
              <a:p>
                <a:r>
                  <a:rPr lang="en-GB" sz="1400" dirty="0"/>
                  <a:t>(how to keep me safe from harm, for example, using bed rails)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308E3288-E2EA-174B-BEA2-603AAB571352}"/>
                </a:ext>
              </a:extLst>
            </p:cNvPr>
            <p:cNvGrpSpPr/>
            <p:nvPr/>
          </p:nvGrpSpPr>
          <p:grpSpPr>
            <a:xfrm>
              <a:off x="5764089" y="6146510"/>
              <a:ext cx="904874" cy="738664"/>
              <a:chOff x="5764090" y="5374669"/>
              <a:chExt cx="904874" cy="738664"/>
            </a:xfrm>
          </p:grpSpPr>
          <p:sp>
            <p:nvSpPr>
              <p:cNvPr id="50" name="Rounded Rectangle 49">
                <a:extLst>
                  <a:ext uri="{FF2B5EF4-FFF2-40B4-BE49-F238E27FC236}">
                    <a16:creationId xmlns:a16="http://schemas.microsoft.com/office/drawing/2014/main" id="{0EA2BAC2-2E0C-C24F-B430-379B710ED589}"/>
                  </a:ext>
                </a:extLst>
              </p:cNvPr>
              <p:cNvSpPr/>
              <p:nvPr/>
            </p:nvSpPr>
            <p:spPr>
              <a:xfrm>
                <a:off x="5764090" y="5374669"/>
                <a:ext cx="904874" cy="738664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Picture 36">
                <a:extLst>
                  <a:ext uri="{FF2B5EF4-FFF2-40B4-BE49-F238E27FC236}">
                    <a16:creationId xmlns:a16="http://schemas.microsoft.com/office/drawing/2014/main" id="{BD434115-7ADF-284E-BD8A-95E462C1D5CF}"/>
                  </a:ext>
                </a:extLst>
              </p:cNvPr>
              <p:cNvPicPr/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0565" t="15469" r="20122" b="69555"/>
              <a:stretch/>
            </p:blipFill>
            <p:spPr>
              <a:xfrm>
                <a:off x="5887788" y="5426811"/>
                <a:ext cx="628651" cy="634379"/>
              </a:xfrm>
              <a:prstGeom prst="rect">
                <a:avLst/>
              </a:prstGeom>
            </p:spPr>
          </p:pic>
        </p:grp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1A478E0-2E7F-744F-BF5D-657AEAE5324A}"/>
              </a:ext>
            </a:extLst>
          </p:cNvPr>
          <p:cNvGrpSpPr/>
          <p:nvPr/>
        </p:nvGrpSpPr>
        <p:grpSpPr>
          <a:xfrm>
            <a:off x="232767" y="7506702"/>
            <a:ext cx="6392467" cy="1712523"/>
            <a:chOff x="276496" y="7506702"/>
            <a:chExt cx="6392467" cy="1712523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18AF86D-5602-4040-B0D7-101626C7C539}"/>
                </a:ext>
              </a:extLst>
            </p:cNvPr>
            <p:cNvGrpSpPr/>
            <p:nvPr/>
          </p:nvGrpSpPr>
          <p:grpSpPr>
            <a:xfrm>
              <a:off x="5764089" y="7993631"/>
              <a:ext cx="904874" cy="738664"/>
              <a:chOff x="5764090" y="7366857"/>
              <a:chExt cx="904874" cy="738664"/>
            </a:xfrm>
          </p:grpSpPr>
          <p:sp>
            <p:nvSpPr>
              <p:cNvPr id="57" name="Rounded Rectangle 56">
                <a:extLst>
                  <a:ext uri="{FF2B5EF4-FFF2-40B4-BE49-F238E27FC236}">
                    <a16:creationId xmlns:a16="http://schemas.microsoft.com/office/drawing/2014/main" id="{2A96CD52-856D-7F43-BAD3-1109869C8DE1}"/>
                  </a:ext>
                </a:extLst>
              </p:cNvPr>
              <p:cNvSpPr/>
              <p:nvPr/>
            </p:nvSpPr>
            <p:spPr>
              <a:xfrm>
                <a:off x="5764090" y="7366857"/>
                <a:ext cx="904874" cy="738664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5" name="Picture 34">
                <a:extLst>
                  <a:ext uri="{FF2B5EF4-FFF2-40B4-BE49-F238E27FC236}">
                    <a16:creationId xmlns:a16="http://schemas.microsoft.com/office/drawing/2014/main" id="{807428DF-D959-C843-99E5-A43B04AAD3A8}"/>
                  </a:ext>
                </a:extLst>
              </p:cNvPr>
              <p:cNvPicPr/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625" t="51378" r="54610" b="35161"/>
              <a:stretch/>
            </p:blipFill>
            <p:spPr>
              <a:xfrm>
                <a:off x="5921990" y="7450220"/>
                <a:ext cx="591671" cy="570243"/>
              </a:xfrm>
              <a:prstGeom prst="rect">
                <a:avLst/>
              </a:prstGeom>
            </p:spPr>
          </p:pic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4D922D09-A84B-9242-9B60-07B0D96682DC}"/>
                </a:ext>
              </a:extLst>
            </p:cNvPr>
            <p:cNvGrpSpPr/>
            <p:nvPr/>
          </p:nvGrpSpPr>
          <p:grpSpPr>
            <a:xfrm>
              <a:off x="276496" y="7506702"/>
              <a:ext cx="5332291" cy="1712523"/>
              <a:chOff x="276496" y="7104527"/>
              <a:chExt cx="5332291" cy="1712523"/>
            </a:xfrm>
          </p:grpSpPr>
          <p:sp>
            <p:nvSpPr>
              <p:cNvPr id="64" name="Rounded Rectangle 63">
                <a:extLst>
                  <a:ext uri="{FF2B5EF4-FFF2-40B4-BE49-F238E27FC236}">
                    <a16:creationId xmlns:a16="http://schemas.microsoft.com/office/drawing/2014/main" id="{8E8612E7-9157-0646-A96E-37F930391EFF}"/>
                  </a:ext>
                </a:extLst>
              </p:cNvPr>
              <p:cNvSpPr/>
              <p:nvPr/>
            </p:nvSpPr>
            <p:spPr>
              <a:xfrm>
                <a:off x="276496" y="7104527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FA73BC08-5DD9-6A47-AC2F-4811BC2C64C6}"/>
                  </a:ext>
                </a:extLst>
              </p:cNvPr>
              <p:cNvSpPr txBox="1"/>
              <p:nvPr/>
            </p:nvSpPr>
            <p:spPr>
              <a:xfrm>
                <a:off x="427187" y="7251107"/>
                <a:ext cx="5181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Mental health and behaviour:</a:t>
                </a: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26700DB-05B8-794C-9139-C638B98ED50C}"/>
              </a:ext>
            </a:extLst>
          </p:cNvPr>
          <p:cNvGrpSpPr/>
          <p:nvPr/>
        </p:nvGrpSpPr>
        <p:grpSpPr>
          <a:xfrm>
            <a:off x="235073" y="1965339"/>
            <a:ext cx="6387855" cy="1712523"/>
            <a:chOff x="281108" y="1965339"/>
            <a:chExt cx="6387855" cy="171252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5198C44-DED6-2048-87E0-E94F099980DB}"/>
                </a:ext>
              </a:extLst>
            </p:cNvPr>
            <p:cNvGrpSpPr/>
            <p:nvPr/>
          </p:nvGrpSpPr>
          <p:grpSpPr>
            <a:xfrm>
              <a:off x="5764089" y="2452268"/>
              <a:ext cx="904874" cy="738664"/>
              <a:chOff x="5764090" y="2232072"/>
              <a:chExt cx="904874" cy="738664"/>
            </a:xfrm>
          </p:grpSpPr>
          <p:sp>
            <p:nvSpPr>
              <p:cNvPr id="40" name="Rounded Rectangle 39">
                <a:extLst>
                  <a:ext uri="{FF2B5EF4-FFF2-40B4-BE49-F238E27FC236}">
                    <a16:creationId xmlns:a16="http://schemas.microsoft.com/office/drawing/2014/main" id="{C3DB719A-7BD7-AF45-8032-F17BD6C11696}"/>
                  </a:ext>
                </a:extLst>
              </p:cNvPr>
              <p:cNvSpPr/>
              <p:nvPr/>
            </p:nvSpPr>
            <p:spPr>
              <a:xfrm>
                <a:off x="5764090" y="2232072"/>
                <a:ext cx="904874" cy="738664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F2125316-6398-3942-ACF4-BE6142DFD69F}"/>
                  </a:ext>
                </a:extLst>
              </p:cNvPr>
              <p:cNvPicPr/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31" t="15660" r="89342" b="70612"/>
              <a:stretch/>
            </p:blipFill>
            <p:spPr>
              <a:xfrm>
                <a:off x="5921990" y="2310638"/>
                <a:ext cx="589073" cy="581532"/>
              </a:xfrm>
              <a:prstGeom prst="rect">
                <a:avLst/>
              </a:prstGeom>
            </p:spPr>
          </p:pic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F6FAAB6E-C5E8-7E40-B8F0-3C979F861188}"/>
                </a:ext>
              </a:extLst>
            </p:cNvPr>
            <p:cNvGrpSpPr/>
            <p:nvPr/>
          </p:nvGrpSpPr>
          <p:grpSpPr>
            <a:xfrm>
              <a:off x="281108" y="1965339"/>
              <a:ext cx="5332291" cy="1712523"/>
              <a:chOff x="281109" y="3298991"/>
              <a:chExt cx="5332291" cy="1712523"/>
            </a:xfrm>
          </p:grpSpPr>
          <p:sp>
            <p:nvSpPr>
              <p:cNvPr id="68" name="Rounded Rectangle 67">
                <a:extLst>
                  <a:ext uri="{FF2B5EF4-FFF2-40B4-BE49-F238E27FC236}">
                    <a16:creationId xmlns:a16="http://schemas.microsoft.com/office/drawing/2014/main" id="{2EB41B44-4B62-2C4C-BDCB-B5F3F81C1452}"/>
                  </a:ext>
                </a:extLst>
              </p:cNvPr>
              <p:cNvSpPr/>
              <p:nvPr/>
            </p:nvSpPr>
            <p:spPr>
              <a:xfrm>
                <a:off x="281109" y="3298991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B7E4430A-DC57-8342-95DD-06342B7D065A}"/>
                  </a:ext>
                </a:extLst>
              </p:cNvPr>
              <p:cNvSpPr txBox="1"/>
              <p:nvPr/>
            </p:nvSpPr>
            <p:spPr>
              <a:xfrm>
                <a:off x="431800" y="3489236"/>
                <a:ext cx="5181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Mobility needs: </a:t>
                </a:r>
              </a:p>
              <a:p>
                <a:r>
                  <a:rPr lang="en-GB" sz="1400" dirty="0"/>
                  <a:t>(such as getting out of bed and walking)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65735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AF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5F16A8F9-C0A2-CF4F-BC7E-1CFB8D89DAD9}"/>
              </a:ext>
            </a:extLst>
          </p:cNvPr>
          <p:cNvGrpSpPr/>
          <p:nvPr/>
        </p:nvGrpSpPr>
        <p:grpSpPr>
          <a:xfrm>
            <a:off x="69850" y="688363"/>
            <a:ext cx="6718300" cy="1003300"/>
            <a:chOff x="78497" y="688363"/>
            <a:chExt cx="6718300" cy="1003300"/>
          </a:xfrm>
        </p:grpSpPr>
        <p:pic>
          <p:nvPicPr>
            <p:cNvPr id="4099" name="Picture 3" descr="page4image3310928000">
              <a:extLst>
                <a:ext uri="{FF2B5EF4-FFF2-40B4-BE49-F238E27FC236}">
                  <a16:creationId xmlns:a16="http://schemas.microsoft.com/office/drawing/2014/main" id="{B6E8D18B-ACC8-C24F-B3B6-763A5BB64A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497" y="688363"/>
              <a:ext cx="6718300" cy="1003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0C4F8D4-D31B-5A4B-BCF6-28446EAFBF84}"/>
                </a:ext>
              </a:extLst>
            </p:cNvPr>
            <p:cNvSpPr txBox="1"/>
            <p:nvPr/>
          </p:nvSpPr>
          <p:spPr>
            <a:xfrm>
              <a:off x="552448" y="968314"/>
              <a:ext cx="575310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Things that are important to me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40B74F7E-6D39-7A4F-931F-23D21B803D63}"/>
              </a:ext>
            </a:extLst>
          </p:cNvPr>
          <p:cNvGrpSpPr/>
          <p:nvPr/>
        </p:nvGrpSpPr>
        <p:grpSpPr>
          <a:xfrm>
            <a:off x="235073" y="2015497"/>
            <a:ext cx="6387855" cy="1171815"/>
            <a:chOff x="281109" y="2015497"/>
            <a:chExt cx="6387855" cy="1171815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20DB8D6-2742-7047-8E67-F03AD9BCD805}"/>
                </a:ext>
              </a:extLst>
            </p:cNvPr>
            <p:cNvSpPr/>
            <p:nvPr/>
          </p:nvSpPr>
          <p:spPr>
            <a:xfrm>
              <a:off x="281109" y="2015497"/>
              <a:ext cx="5332290" cy="117181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9B81D43-03DA-FF46-B533-D6B7659D050A}"/>
                </a:ext>
              </a:extLst>
            </p:cNvPr>
            <p:cNvSpPr txBox="1"/>
            <p:nvPr/>
          </p:nvSpPr>
          <p:spPr>
            <a:xfrm>
              <a:off x="431800" y="2205742"/>
              <a:ext cx="5181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Personal care:</a:t>
              </a: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C3DB719A-7BD7-AF45-8032-F17BD6C11696}"/>
                </a:ext>
              </a:extLst>
            </p:cNvPr>
            <p:cNvSpPr/>
            <p:nvPr/>
          </p:nvSpPr>
          <p:spPr>
            <a:xfrm>
              <a:off x="5764090" y="2232072"/>
              <a:ext cx="904874" cy="73866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535F4BE0-27C9-1544-B216-EA9B9D83E4FF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8" t="50172" r="87638" b="35000"/>
            <a:stretch/>
          </p:blipFill>
          <p:spPr>
            <a:xfrm>
              <a:off x="5884692" y="2283453"/>
              <a:ext cx="682036" cy="628165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5DD5E466-7C7A-5F4C-B268-6463FBBB31B5}"/>
              </a:ext>
            </a:extLst>
          </p:cNvPr>
          <p:cNvGrpSpPr/>
          <p:nvPr/>
        </p:nvGrpSpPr>
        <p:grpSpPr>
          <a:xfrm>
            <a:off x="235073" y="3298991"/>
            <a:ext cx="6387855" cy="1171815"/>
            <a:chOff x="281109" y="3298991"/>
            <a:chExt cx="6387855" cy="1171815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99DA6E0A-7305-5149-8741-BA645B01BBF5}"/>
                </a:ext>
              </a:extLst>
            </p:cNvPr>
            <p:cNvSpPr/>
            <p:nvPr/>
          </p:nvSpPr>
          <p:spPr>
            <a:xfrm>
              <a:off x="281109" y="3298991"/>
              <a:ext cx="5332290" cy="117181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C2C361B-B1D6-1947-AB9F-90CC6833A8A3}"/>
                </a:ext>
              </a:extLst>
            </p:cNvPr>
            <p:cNvSpPr txBox="1"/>
            <p:nvPr/>
          </p:nvSpPr>
          <p:spPr>
            <a:xfrm>
              <a:off x="431800" y="3489236"/>
              <a:ext cx="5181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Taking my medication:</a:t>
              </a:r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83AA79B4-54B0-C345-9EA0-FD60F4B17190}"/>
                </a:ext>
              </a:extLst>
            </p:cNvPr>
            <p:cNvSpPr/>
            <p:nvPr/>
          </p:nvSpPr>
          <p:spPr>
            <a:xfrm>
              <a:off x="5764090" y="3515566"/>
              <a:ext cx="904874" cy="73866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B72C6B6B-E4CD-104F-8024-153B8A13E6BB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963" t="51440" r="21258" b="35185"/>
            <a:stretch/>
          </p:blipFill>
          <p:spPr>
            <a:xfrm>
              <a:off x="5931061" y="3601522"/>
              <a:ext cx="525102" cy="566577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D525D045-E40F-8A4E-B481-8F26ED91FC61}"/>
              </a:ext>
            </a:extLst>
          </p:cNvPr>
          <p:cNvGrpSpPr/>
          <p:nvPr/>
        </p:nvGrpSpPr>
        <p:grpSpPr>
          <a:xfrm>
            <a:off x="235073" y="4578296"/>
            <a:ext cx="6387855" cy="1171815"/>
            <a:chOff x="281109" y="4578296"/>
            <a:chExt cx="6387855" cy="1171815"/>
          </a:xfrm>
        </p:grpSpPr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5E650DB7-E08E-324D-A3E6-B995FC0E36A0}"/>
                </a:ext>
              </a:extLst>
            </p:cNvPr>
            <p:cNvSpPr/>
            <p:nvPr/>
          </p:nvSpPr>
          <p:spPr>
            <a:xfrm>
              <a:off x="281109" y="4578296"/>
              <a:ext cx="5332290" cy="117181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B1142358-C089-2749-9B3F-56812A256CEE}"/>
                </a:ext>
              </a:extLst>
            </p:cNvPr>
            <p:cNvSpPr txBox="1"/>
            <p:nvPr/>
          </p:nvSpPr>
          <p:spPr>
            <a:xfrm>
              <a:off x="431800" y="4768541"/>
              <a:ext cx="51816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Sleeping and bedtime:</a:t>
              </a:r>
            </a:p>
          </p:txBody>
        </p:sp>
        <p:sp>
          <p:nvSpPr>
            <p:cNvPr id="50" name="Rounded Rectangle 49">
              <a:extLst>
                <a:ext uri="{FF2B5EF4-FFF2-40B4-BE49-F238E27FC236}">
                  <a16:creationId xmlns:a16="http://schemas.microsoft.com/office/drawing/2014/main" id="{0EA2BAC2-2E0C-C24F-B430-379B710ED589}"/>
                </a:ext>
              </a:extLst>
            </p:cNvPr>
            <p:cNvSpPr/>
            <p:nvPr/>
          </p:nvSpPr>
          <p:spPr>
            <a:xfrm>
              <a:off x="5764090" y="4794871"/>
              <a:ext cx="904874" cy="73866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49EAC4CE-2C7F-3A46-862A-8E415EA76F0F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3" t="84805" r="86926" b="3598"/>
            <a:stretch/>
          </p:blipFill>
          <p:spPr>
            <a:xfrm>
              <a:off x="5853876" y="4914141"/>
              <a:ext cx="723015" cy="491273"/>
            </a:xfrm>
            <a:prstGeom prst="rect">
              <a:avLst/>
            </a:prstGeom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9C3EAEE1-6766-2E40-B713-7D8DB67015E7}"/>
              </a:ext>
            </a:extLst>
          </p:cNvPr>
          <p:cNvGrpSpPr/>
          <p:nvPr/>
        </p:nvGrpSpPr>
        <p:grpSpPr>
          <a:xfrm>
            <a:off x="235073" y="5857601"/>
            <a:ext cx="6387854" cy="1712523"/>
            <a:chOff x="281108" y="5857601"/>
            <a:chExt cx="6387854" cy="1712523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342626D1-EB0F-C34A-8948-824A26CA6D38}"/>
                </a:ext>
              </a:extLst>
            </p:cNvPr>
            <p:cNvGrpSpPr/>
            <p:nvPr/>
          </p:nvGrpSpPr>
          <p:grpSpPr>
            <a:xfrm>
              <a:off x="281108" y="5857601"/>
              <a:ext cx="5332291" cy="1712523"/>
              <a:chOff x="281109" y="5201759"/>
              <a:chExt cx="5332291" cy="1712523"/>
            </a:xfrm>
          </p:grpSpPr>
          <p:sp>
            <p:nvSpPr>
              <p:cNvPr id="64" name="Rounded Rectangle 63">
                <a:extLst>
                  <a:ext uri="{FF2B5EF4-FFF2-40B4-BE49-F238E27FC236}">
                    <a16:creationId xmlns:a16="http://schemas.microsoft.com/office/drawing/2014/main" id="{F0907553-B07A-E948-9331-DF7F643DB39E}"/>
                  </a:ext>
                </a:extLst>
              </p:cNvPr>
              <p:cNvSpPr/>
              <p:nvPr/>
            </p:nvSpPr>
            <p:spPr>
              <a:xfrm>
                <a:off x="281109" y="5201759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0A3C0372-EC65-864A-8199-F734A662AC78}"/>
                  </a:ext>
                </a:extLst>
              </p:cNvPr>
              <p:cNvSpPr txBox="1"/>
              <p:nvPr/>
            </p:nvSpPr>
            <p:spPr>
              <a:xfrm>
                <a:off x="431800" y="5348339"/>
                <a:ext cx="51816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Occupying myself:</a:t>
                </a:r>
              </a:p>
            </p:txBody>
          </p:sp>
        </p:grpSp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2C50FC6A-3DD1-1140-BCDF-365270DA7D9E}"/>
                </a:ext>
              </a:extLst>
            </p:cNvPr>
            <p:cNvSpPr/>
            <p:nvPr/>
          </p:nvSpPr>
          <p:spPr>
            <a:xfrm>
              <a:off x="5764088" y="6344530"/>
              <a:ext cx="904874" cy="73866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1" name="Picture 60">
              <a:extLst>
                <a:ext uri="{FF2B5EF4-FFF2-40B4-BE49-F238E27FC236}">
                  <a16:creationId xmlns:a16="http://schemas.microsoft.com/office/drawing/2014/main" id="{06B4F5A2-E051-DE42-BF15-6B9FD182402D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744" t="84477" r="54732" b="2932"/>
            <a:stretch/>
          </p:blipFill>
          <p:spPr>
            <a:xfrm>
              <a:off x="5938306" y="6447182"/>
              <a:ext cx="575353" cy="533360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B0322215-6386-7347-8BA3-1830BF9A7716}"/>
              </a:ext>
            </a:extLst>
          </p:cNvPr>
          <p:cNvGrpSpPr/>
          <p:nvPr/>
        </p:nvGrpSpPr>
        <p:grpSpPr>
          <a:xfrm>
            <a:off x="232767" y="7704722"/>
            <a:ext cx="6392467" cy="1712523"/>
            <a:chOff x="276495" y="7704722"/>
            <a:chExt cx="6392467" cy="1712523"/>
          </a:xfrm>
        </p:grpSpPr>
        <p:sp>
          <p:nvSpPr>
            <p:cNvPr id="70" name="Rounded Rectangle 69">
              <a:extLst>
                <a:ext uri="{FF2B5EF4-FFF2-40B4-BE49-F238E27FC236}">
                  <a16:creationId xmlns:a16="http://schemas.microsoft.com/office/drawing/2014/main" id="{20061E5A-4BC2-BC4E-AD26-1EFC92779CCE}"/>
                </a:ext>
              </a:extLst>
            </p:cNvPr>
            <p:cNvSpPr/>
            <p:nvPr/>
          </p:nvSpPr>
          <p:spPr>
            <a:xfrm>
              <a:off x="5764088" y="8191651"/>
              <a:ext cx="904874" cy="738664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EC9C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3F4F1523-09DF-ED48-A1D1-87D219367B88}"/>
                </a:ext>
              </a:extLst>
            </p:cNvPr>
            <p:cNvGrpSpPr/>
            <p:nvPr/>
          </p:nvGrpSpPr>
          <p:grpSpPr>
            <a:xfrm>
              <a:off x="276495" y="7704722"/>
              <a:ext cx="5332291" cy="1712523"/>
              <a:chOff x="276496" y="7104527"/>
              <a:chExt cx="5332291" cy="1712523"/>
            </a:xfrm>
          </p:grpSpPr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28AEAF6-AB76-1748-A69D-40C3C2A56C46}"/>
                  </a:ext>
                </a:extLst>
              </p:cNvPr>
              <p:cNvSpPr/>
              <p:nvPr/>
            </p:nvSpPr>
            <p:spPr>
              <a:xfrm>
                <a:off x="276496" y="7104527"/>
                <a:ext cx="5332290" cy="1712523"/>
              </a:xfrm>
              <a:prstGeom prst="roundRect">
                <a:avLst/>
              </a:prstGeom>
              <a:solidFill>
                <a:schemeClr val="bg1"/>
              </a:solidFill>
              <a:ln w="38100">
                <a:solidFill>
                  <a:srgbClr val="EC9C2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7147C33B-FD63-E041-9CE1-8E9505B800C2}"/>
                  </a:ext>
                </a:extLst>
              </p:cNvPr>
              <p:cNvSpPr txBox="1"/>
              <p:nvPr/>
            </p:nvSpPr>
            <p:spPr>
              <a:xfrm>
                <a:off x="427187" y="7251107"/>
                <a:ext cx="51816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Eating and drinking: </a:t>
                </a:r>
              </a:p>
              <a:p>
                <a:r>
                  <a:rPr lang="en-GB" sz="1400" dirty="0"/>
                  <a:t>(dysphagia and swallowing problems)</a:t>
                </a:r>
              </a:p>
            </p:txBody>
          </p:sp>
        </p:grpSp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9918ECFA-1BD5-F243-AFB6-F9BCC30C32A3}"/>
                </a:ext>
              </a:extLst>
            </p:cNvPr>
            <p:cNvPicPr/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212" t="81321" r="21232" b="3001"/>
            <a:stretch/>
          </p:blipFill>
          <p:spPr>
            <a:xfrm>
              <a:off x="5936144" y="8218201"/>
              <a:ext cx="577515" cy="6641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7871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B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DD26D01-162B-D14D-AEBD-DB51C3604ECB}"/>
              </a:ext>
            </a:extLst>
          </p:cNvPr>
          <p:cNvGrpSpPr/>
          <p:nvPr/>
        </p:nvGrpSpPr>
        <p:grpSpPr>
          <a:xfrm>
            <a:off x="235074" y="2015497"/>
            <a:ext cx="6387853" cy="1171815"/>
            <a:chOff x="281108" y="2015497"/>
            <a:chExt cx="6387853" cy="1171815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20DB8D6-2742-7047-8E67-F03AD9BCD805}"/>
                </a:ext>
              </a:extLst>
            </p:cNvPr>
            <p:cNvSpPr/>
            <p:nvPr/>
          </p:nvSpPr>
          <p:spPr>
            <a:xfrm>
              <a:off x="281108" y="2015497"/>
              <a:ext cx="6387853" cy="117181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86BD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9B81D43-03DA-FF46-B533-D6B7659D050A}"/>
                </a:ext>
              </a:extLst>
            </p:cNvPr>
            <p:cNvSpPr txBox="1"/>
            <p:nvPr/>
          </p:nvSpPr>
          <p:spPr>
            <a:xfrm>
              <a:off x="431800" y="2096472"/>
              <a:ext cx="6081859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>
                  <a:solidFill>
                    <a:srgbClr val="86BD3D"/>
                  </a:solidFill>
                </a:rPr>
                <a:t>Likes</a:t>
              </a:r>
              <a:r>
                <a:rPr lang="en-GB" sz="1400" dirty="0"/>
                <a:t>: what makes me happy, things I like to do – for example, watching TV, reading, music. </a:t>
              </a:r>
            </a:p>
            <a:p>
              <a:endParaRPr lang="en-GB" sz="1400" dirty="0"/>
            </a:p>
            <a:p>
              <a:r>
                <a:rPr lang="en-GB" sz="1400" dirty="0">
                  <a:solidFill>
                    <a:srgbClr val="86BD3D"/>
                  </a:solidFill>
                </a:rPr>
                <a:t>Dislikes</a:t>
              </a:r>
              <a:r>
                <a:rPr lang="en-GB" sz="1400" dirty="0"/>
                <a:t>: for example – don’t shout, food I don’t like, physical touch.  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F29D589B-FFB0-EF49-9C33-2DF542A8206B}"/>
              </a:ext>
            </a:extLst>
          </p:cNvPr>
          <p:cNvGrpSpPr/>
          <p:nvPr/>
        </p:nvGrpSpPr>
        <p:grpSpPr>
          <a:xfrm>
            <a:off x="69850" y="748833"/>
            <a:ext cx="6718300" cy="1003300"/>
            <a:chOff x="69848" y="748833"/>
            <a:chExt cx="6718300" cy="1003300"/>
          </a:xfrm>
        </p:grpSpPr>
        <p:pic>
          <p:nvPicPr>
            <p:cNvPr id="7172" name="Picture 4" descr="page6image3310819488">
              <a:extLst>
                <a:ext uri="{FF2B5EF4-FFF2-40B4-BE49-F238E27FC236}">
                  <a16:creationId xmlns:a16="http://schemas.microsoft.com/office/drawing/2014/main" id="{236CCCC5-EDB5-AD40-9975-B2892549C8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48" y="748833"/>
              <a:ext cx="6718300" cy="1003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0C4F8D4-D31B-5A4B-BCF6-28446EAFBF84}"/>
                </a:ext>
              </a:extLst>
            </p:cNvPr>
            <p:cNvSpPr txBox="1"/>
            <p:nvPr/>
          </p:nvSpPr>
          <p:spPr>
            <a:xfrm>
              <a:off x="1564694" y="1029712"/>
              <a:ext cx="37286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My likes and dislikes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8EB30F2-E541-5A47-B484-F49103F99AF6}"/>
              </a:ext>
            </a:extLst>
          </p:cNvPr>
          <p:cNvGrpSpPr/>
          <p:nvPr/>
        </p:nvGrpSpPr>
        <p:grpSpPr>
          <a:xfrm>
            <a:off x="235074" y="3298991"/>
            <a:ext cx="6387852" cy="3066183"/>
            <a:chOff x="281109" y="3298991"/>
            <a:chExt cx="6387852" cy="3066183"/>
          </a:xfrm>
        </p:grpSpPr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99DA6E0A-7305-5149-8741-BA645B01BBF5}"/>
                </a:ext>
              </a:extLst>
            </p:cNvPr>
            <p:cNvSpPr/>
            <p:nvPr/>
          </p:nvSpPr>
          <p:spPr>
            <a:xfrm>
              <a:off x="281109" y="3298991"/>
              <a:ext cx="6387852" cy="306618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86BD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C2C361B-B1D6-1947-AB9F-90CC6833A8A3}"/>
                </a:ext>
              </a:extLst>
            </p:cNvPr>
            <p:cNvSpPr txBox="1"/>
            <p:nvPr/>
          </p:nvSpPr>
          <p:spPr>
            <a:xfrm>
              <a:off x="431799" y="3489236"/>
              <a:ext cx="6081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rgbClr val="86BD3D"/>
                  </a:solidFill>
                </a:rPr>
                <a:t>Things I like:</a:t>
              </a:r>
            </a:p>
          </p:txBody>
        </p:sp>
        <p:pic>
          <p:nvPicPr>
            <p:cNvPr id="7176" name="Picture 8" descr="page6image3311048400">
              <a:extLst>
                <a:ext uri="{FF2B5EF4-FFF2-40B4-BE49-F238E27FC236}">
                  <a16:creationId xmlns:a16="http://schemas.microsoft.com/office/drawing/2014/main" id="{9661E3A8-EF6B-0E4D-A288-6C29C54209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1587" y="3455571"/>
              <a:ext cx="1041400" cy="1041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FA36382-F87E-6549-BBEE-EF53143182E1}"/>
              </a:ext>
            </a:extLst>
          </p:cNvPr>
          <p:cNvGrpSpPr/>
          <p:nvPr/>
        </p:nvGrpSpPr>
        <p:grpSpPr>
          <a:xfrm>
            <a:off x="235074" y="6555419"/>
            <a:ext cx="6387852" cy="3066183"/>
            <a:chOff x="281109" y="6555419"/>
            <a:chExt cx="6387852" cy="3066183"/>
          </a:xfrm>
        </p:grpSpPr>
        <p:sp>
          <p:nvSpPr>
            <p:cNvPr id="34" name="Rounded Rectangle 33">
              <a:extLst>
                <a:ext uri="{FF2B5EF4-FFF2-40B4-BE49-F238E27FC236}">
                  <a16:creationId xmlns:a16="http://schemas.microsoft.com/office/drawing/2014/main" id="{72E1BF87-469C-7549-978C-5F6B0DDCA470}"/>
                </a:ext>
              </a:extLst>
            </p:cNvPr>
            <p:cNvSpPr/>
            <p:nvPr/>
          </p:nvSpPr>
          <p:spPr>
            <a:xfrm>
              <a:off x="281109" y="6555419"/>
              <a:ext cx="6387852" cy="306618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86BD3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4044227C-C554-654B-9779-89F579E90061}"/>
                </a:ext>
              </a:extLst>
            </p:cNvPr>
            <p:cNvSpPr txBox="1"/>
            <p:nvPr/>
          </p:nvSpPr>
          <p:spPr>
            <a:xfrm>
              <a:off x="431799" y="6745664"/>
              <a:ext cx="608185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solidFill>
                    <a:srgbClr val="86BD3D"/>
                  </a:solidFill>
                </a:rPr>
                <a:t>Things I dislike:</a:t>
              </a:r>
            </a:p>
          </p:txBody>
        </p:sp>
        <p:pic>
          <p:nvPicPr>
            <p:cNvPr id="7178" name="Picture 10" descr="page6image3311051440">
              <a:extLst>
                <a:ext uri="{FF2B5EF4-FFF2-40B4-BE49-F238E27FC236}">
                  <a16:creationId xmlns:a16="http://schemas.microsoft.com/office/drawing/2014/main" id="{2C95B19E-2F2D-734C-94D0-77A9FF1869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41587" y="6745664"/>
              <a:ext cx="1041400" cy="1041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30665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B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KHP">
            <a:extLst>
              <a:ext uri="{FF2B5EF4-FFF2-40B4-BE49-F238E27FC236}">
                <a16:creationId xmlns:a16="http://schemas.microsoft.com/office/drawing/2014/main" id="{12A850E0-0B6D-6C43-B3C5-F38E90D2B83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0"/>
            <a:ext cx="6883400" cy="60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750F50E5-1150-7448-BBDA-2BB5CF7C5E28}"/>
              </a:ext>
            </a:extLst>
          </p:cNvPr>
          <p:cNvGrpSpPr/>
          <p:nvPr/>
        </p:nvGrpSpPr>
        <p:grpSpPr>
          <a:xfrm>
            <a:off x="235074" y="2015497"/>
            <a:ext cx="6387853" cy="7170812"/>
            <a:chOff x="235074" y="2015497"/>
            <a:chExt cx="6387853" cy="7170812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A20DB8D6-2742-7047-8E67-F03AD9BCD805}"/>
                </a:ext>
              </a:extLst>
            </p:cNvPr>
            <p:cNvSpPr/>
            <p:nvPr/>
          </p:nvSpPr>
          <p:spPr>
            <a:xfrm>
              <a:off x="235074" y="2015497"/>
              <a:ext cx="6387853" cy="717081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392C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9B81D43-03DA-FF46-B533-D6B7659D050A}"/>
                </a:ext>
              </a:extLst>
            </p:cNvPr>
            <p:cNvSpPr txBox="1"/>
            <p:nvPr/>
          </p:nvSpPr>
          <p:spPr>
            <a:xfrm>
              <a:off x="495033" y="2464607"/>
              <a:ext cx="6081859" cy="6247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rgbClr val="392C7A"/>
                  </a:solidFill>
                </a:rPr>
                <a:t>Guy’s and St Thomas’s Acute Team</a:t>
              </a:r>
            </a:p>
            <a:p>
              <a:r>
                <a:rPr lang="en-GB" sz="1400" dirty="0"/>
                <a:t>Email address: X</a:t>
              </a:r>
            </a:p>
            <a:p>
              <a:r>
                <a:rPr lang="en-GB" sz="1400" dirty="0"/>
                <a:t>Telephone number: X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b="1" dirty="0">
                  <a:solidFill>
                    <a:srgbClr val="392C7A"/>
                  </a:solidFill>
                </a:rPr>
                <a:t>Guy’s and St Thomas’s Community Team</a:t>
              </a:r>
            </a:p>
            <a:p>
              <a:r>
                <a:rPr lang="en-GB" sz="1400" dirty="0"/>
                <a:t>Email address: X</a:t>
              </a:r>
            </a:p>
            <a:p>
              <a:r>
                <a:rPr lang="en-GB" sz="1400" dirty="0"/>
                <a:t>Telephone number: X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b="1" dirty="0">
                  <a:solidFill>
                    <a:srgbClr val="392C7A"/>
                  </a:solidFill>
                </a:rPr>
                <a:t>King’s College Hospital </a:t>
              </a:r>
            </a:p>
            <a:p>
              <a:r>
                <a:rPr lang="en-GB" sz="1400" dirty="0"/>
                <a:t>Email address: X</a:t>
              </a:r>
            </a:p>
            <a:p>
              <a:r>
                <a:rPr lang="en-GB" sz="1400" dirty="0"/>
                <a:t>Telephone number: X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b="1" dirty="0">
                  <a:solidFill>
                    <a:srgbClr val="392C7A"/>
                  </a:solidFill>
                </a:rPr>
                <a:t>South London &amp; Maudsley MHLD</a:t>
              </a:r>
            </a:p>
            <a:p>
              <a:r>
                <a:rPr lang="en-GB" sz="1400" dirty="0"/>
                <a:t>Email address: X</a:t>
              </a:r>
            </a:p>
            <a:p>
              <a:r>
                <a:rPr lang="en-GB" sz="1400" dirty="0"/>
                <a:t>Telephone number: X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u="sng" dirty="0">
                  <a:hlinkClick r:id="rId3"/>
                </a:rPr>
                <a:t>https://learningdisability.co.uk/</a:t>
              </a:r>
              <a:r>
                <a:rPr lang="en-GB" sz="1400" dirty="0"/>
                <a:t> 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u="sng" dirty="0">
                  <a:hlinkClick r:id="rId4"/>
                </a:rPr>
                <a:t>https://www.learningdisabilityengland.org.uk/</a:t>
              </a:r>
              <a:r>
                <a:rPr lang="en-GB" sz="1400" dirty="0"/>
                <a:t> 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u="sng" dirty="0">
                  <a:hlinkClick r:id="rId5"/>
                </a:rPr>
                <a:t>www.mencap.org.uk/gettingitright</a:t>
              </a:r>
              <a:r>
                <a:rPr lang="en-GB" sz="1400" dirty="0"/>
                <a:t> 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dirty="0"/>
                <a:t> </a:t>
              </a:r>
            </a:p>
            <a:p>
              <a:r>
                <a:rPr lang="en-GB" sz="1400" dirty="0"/>
                <a:t>Please contact your local community learning disability team </a:t>
              </a:r>
            </a:p>
            <a:p>
              <a:r>
                <a:rPr lang="en-GB" sz="1400" dirty="0"/>
                <a:t>if you have any questions about the passport</a:t>
              </a:r>
              <a:r>
                <a:rPr lang="bg-BG" sz="1400" dirty="0"/>
                <a:t>.</a:t>
              </a:r>
            </a:p>
            <a:p>
              <a:endParaRPr lang="bg-BG" sz="1400" dirty="0"/>
            </a:p>
            <a:p>
              <a:r>
                <a:rPr lang="en-GB" sz="1400" dirty="0"/>
                <a:t>Please ask me for my Covid-19 Grab and Go Guide Form. A template can also be found </a:t>
              </a:r>
              <a:r>
                <a:rPr lang="en-GB" sz="1400" u="sng" dirty="0">
                  <a:hlinkClick r:id="rId6" tooltip="https://www.england.nhs.uk/coronavirus/wp-content/uploads/sites/52/2020/03/C0381-nhs-covid-19-grab-and-go-lda-form.pdf"/>
                </a:rPr>
                <a:t>here</a:t>
              </a:r>
              <a:r>
                <a:rPr lang="bg-BG" sz="1400" u="sng" dirty="0"/>
                <a:t>.</a:t>
              </a:r>
              <a:endParaRPr lang="en-GB" sz="11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1E2BAF-2AF5-D348-A2A2-118FAA7C6DD3}"/>
              </a:ext>
            </a:extLst>
          </p:cNvPr>
          <p:cNvGrpSpPr/>
          <p:nvPr/>
        </p:nvGrpSpPr>
        <p:grpSpPr>
          <a:xfrm>
            <a:off x="69850" y="721279"/>
            <a:ext cx="6718300" cy="1003300"/>
            <a:chOff x="69848" y="721279"/>
            <a:chExt cx="6718300" cy="1003300"/>
          </a:xfrm>
        </p:grpSpPr>
        <p:pic>
          <p:nvPicPr>
            <p:cNvPr id="8197" name="Picture 5" descr="page8image3311136256">
              <a:extLst>
                <a:ext uri="{FF2B5EF4-FFF2-40B4-BE49-F238E27FC236}">
                  <a16:creationId xmlns:a16="http://schemas.microsoft.com/office/drawing/2014/main" id="{194A30C8-CEFB-A14F-925E-678BB32761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848" y="721279"/>
              <a:ext cx="6718300" cy="1003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0C4F8D4-D31B-5A4B-BCF6-28446EAFBF84}"/>
                </a:ext>
              </a:extLst>
            </p:cNvPr>
            <p:cNvSpPr txBox="1"/>
            <p:nvPr/>
          </p:nvSpPr>
          <p:spPr>
            <a:xfrm>
              <a:off x="841940" y="1012998"/>
              <a:ext cx="51741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chemeClr val="bg1"/>
                  </a:solidFill>
                </a:rPr>
                <a:t>Contacts and useful websites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521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487</Words>
  <Application>Microsoft Office PowerPoint</Application>
  <PresentationFormat>Custom</PresentationFormat>
  <Paragraphs>107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Boryana Smilenova</dc:creator>
  <cp:lastModifiedBy>Burton, Kay</cp:lastModifiedBy>
  <cp:revision>21</cp:revision>
  <dcterms:created xsi:type="dcterms:W3CDTF">2020-06-04T13:50:33Z</dcterms:created>
  <dcterms:modified xsi:type="dcterms:W3CDTF">2023-05-09T16:34:08Z</dcterms:modified>
</cp:coreProperties>
</file>